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85" r:id="rId11"/>
    <p:sldId id="270" r:id="rId12"/>
    <p:sldId id="269" r:id="rId13"/>
    <p:sldId id="286" r:id="rId14"/>
    <p:sldId id="282" r:id="rId15"/>
    <p:sldId id="283" r:id="rId16"/>
    <p:sldId id="264" r:id="rId17"/>
    <p:sldId id="266" r:id="rId18"/>
    <p:sldId id="278" r:id="rId19"/>
    <p:sldId id="275" r:id="rId20"/>
    <p:sldId id="276" r:id="rId21"/>
    <p:sldId id="277" r:id="rId22"/>
    <p:sldId id="279" r:id="rId23"/>
    <p:sldId id="280" r:id="rId24"/>
    <p:sldId id="281" r:id="rId25"/>
    <p:sldId id="272" r:id="rId26"/>
    <p:sldId id="291" r:id="rId27"/>
    <p:sldId id="292" r:id="rId28"/>
    <p:sldId id="293" r:id="rId29"/>
    <p:sldId id="288" r:id="rId30"/>
    <p:sldId id="287" r:id="rId31"/>
    <p:sldId id="295" r:id="rId32"/>
    <p:sldId id="265" r:id="rId33"/>
    <p:sldId id="290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7B853F-4259-48B8-B847-A2614C03E919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p=7&amp;text=%D1%84%D0%BE%D1%82%D0%BE%20%D0%BC%D1%83%D0%B7%D0%B5%D0%B9%20%D1%81%D0%BB%D0%B0%D0%B2%D1%8B%20%D1%80%D0%B5%D1%81%D0%BF%D1%83%D0%B1%D0%BB%D0%B8%D0%BA%D0%B0%20%D0%BA%D0%B0%D1%80%D0%B0%D1%87%D0%B0%D0%B5%D0%B2%D0%BE-%D1%87%D0%B5%D1%80%D0%BA%D0%B5%D1%81%D0%B8%D1%8F&amp;noreask=1&amp;img_url=http://psgp.ru/assets/images/userimages/27-iyunya-2011-500(2).JPG&amp;pos=215&amp;rpt=simage&amp;lr=11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7&amp;text=%D1%84%D0%BE%D1%82%D0%BE%20%D0%BC%D1%83%D0%B7%D0%B5%D0%B9%20%D1%81%D0%BB%D0%B0%D0%B2%D1%8B%20%D1%80%D0%B5%D1%81%D0%BF%D1%83%D0%B1%D0%BB%D0%B8%D0%BA%D0%B0%20%D0%BA%D0%B0%D1%80%D0%B0%D1%87%D0%B0%D0%B5%D0%B2%D0%BE-%D1%87%D0%B5%D1%80%D0%BA%D0%B5%D1%81%D0%B8%D1%8F&amp;noreask=1&amp;img_url=http://psgp.ru/assets/images/userimages/27-iyunya-2011-500.JPG&amp;pos=220&amp;rpt=simage&amp;lr=110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3%D0%BE%D1%80%D0%BD%D0%BE%D1%81%D1%82%D1%80%D0%B5%D0%BB%D0%BA%D0%BE%D0%B2%D0%B0%D1%8F%20%D0%B4%D0%B8%D0%B2%D0%B8%D0%B7%D0%B8%D1%8F%20%D1%8D%D0%B4%D0%B5%D0%BB%D1%8C%D0%B2%D0%B5%D0%B9%D1%81&amp;noreask=1&amp;img_url=http://de.academic.ru/pictures/dewiki/71/Gebirgsjaeger_abzeichen_deutschland.jpg&amp;pos=5&amp;rpt=simage&amp;lr=11018" TargetMode="External"/><Relationship Id="rId2" Type="http://schemas.openxmlformats.org/officeDocument/2006/relationships/hyperlink" Target="http://ru.wikipedia.org/wiki/%D0%AD%D0%B4%D0%B5%D0%BB%D1%8C%D0%B2%D0%B5%D0%B9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p=2&amp;text=%D0%B3%D0%B5%D0%BE%D1%80%D0%B3%D0%B8%D0%B5%D0%B2%D1%81%D0%BA%D0%B0%D1%8F%20%D0%BB%D0%B5%D0%BD%D1%82%D0%BE%D1%87%D0%BA%D0%B0&amp;noreask=1&amp;img_url=http://img-fotki.yandex.ru/get/4401/127495935.18/0_5c551_4f637e62_XL&amp;pos=84&amp;rpt=simage&amp;lr=110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3%D0%B5%D0%BE%D1%80%D0%B3%D0%B8%D0%B5%D0%B2%D1%81%D0%BA%D0%B0%D1%8F%20%D0%BB%D0%B5%D0%BD%D1%82%D0%BE%D1%87%D0%BA%D0%B0&amp;noreask=1&amp;img_url=http://www.greenmama.ru/dn_images/01/59/48/37/1210317179georg.jpg&amp;pos=11&amp;rpt=simage&amp;lr=110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1.jpeg"/><Relationship Id="rId7" Type="http://schemas.openxmlformats.org/officeDocument/2006/relationships/hyperlink" Target="http://images.yandex.ru/yandsearch?p=2&amp;text=%D0%B3%D0%B5%D0%BE%D1%80%D0%B3%D0%B8%D0%B5%D0%B2%D1%81%D0%BA%D0%B0%D1%8F%20%D0%BB%D0%B5%D0%BD%D1%82%D0%BE%D1%87%D0%BA%D0%B0&amp;noreask=1&amp;img_url=http://img-fotki.yandex.ru/get/4401/127495935.18/0_5c551_4f637e62_XL&amp;pos=84&amp;rpt=simage&amp;lr=1101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r3ed.qrz.ru/rozhdestwensky-r-rekwiem.htm" TargetMode="External"/><Relationship Id="rId7" Type="http://schemas.openxmlformats.org/officeDocument/2006/relationships/hyperlink" Target="http://www.spr.ua/zhdi-menya/kiev-i-kievskiy-gorsovet/ne-vernulis-s-voiny/" TargetMode="External"/><Relationship Id="rId2" Type="http://schemas.openxmlformats.org/officeDocument/2006/relationships/hyperlink" Target="http://er3ed.qr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kavkaz.ru/book/maruh/index.html" TargetMode="External"/><Relationship Id="rId5" Type="http://schemas.openxmlformats.org/officeDocument/2006/relationships/hyperlink" Target="http://wkavkaz.ru/book/index.html" TargetMode="External"/><Relationship Id="rId4" Type="http://schemas.openxmlformats.org/officeDocument/2006/relationships/hyperlink" Target="http://wkavkaz.ru/defaul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1%84%D0%BE%D1%82%D0%BE%20%D1%80%D0%B5%D1%81%D0%BF%D1%83%D0%B1%D0%BB%D0%B8%D0%BA%D0%B0%20%D0%BA%D0%B0%D1%80%D0%B0%D1%87%D0%B0%D0%B5%D0%B2%D0%BE-%D1%87%D0%B5%D1%80%D0%BA%D0%B5%D1%81%D0%B8%D1%8F%20%D0%B2%20%D0%B3%D0%BE%D0%B4%D1%8B%20%D0%B2%D0%B5%D0%BB%D0%B8%D0%BA%D0%BE%D0%B9%20%D0%BE%D1%82%D0%B5%D1%87%D0%B5%D1%81%D1%82%D0%B2%D0%B5%D0%BD%D0%BD%D0%BE%D0%B9%20%D0%B2%D0%BE%D0%B9%D0%BD%D1%8B&amp;noreask=1&amp;img_url=http://www.onru.ru/media/core/mediapool/1e0bvg.jpg&amp;pos=56&amp;rpt=simage&amp;lr=11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4%D0%BE%D1%82%D0%BE%20%D1%80%D0%B5%D1%81%D0%BF%D1%83%D0%B1%D0%BB%D0%B8%D0%BA%D0%B0%20%D0%BA%D0%B0%D1%80%D0%B0%D1%87%D0%B0%D0%B5%D0%B2%D0%BE-%D1%87%D0%B5%D1%80%D0%BA%D0%B5%D1%81%D0%B8%D1%8F%20%D0%B2%20%D0%B3%D0%BE%D0%B4%D1%8B%20%D0%B2%D0%B5%D0%BB%D0%B8%D0%BA%D0%BE%D0%B9%20%D0%BE%D1%82%D0%B5%D1%87%D0%B5%D1%81%D1%82%D0%B2%D0%B5%D0%BD%D0%BD%D0%BE%D0%B9%20%D0%B2%D0%BE%D0%B9%D0%BD%D1%8B&amp;noreask=1&amp;img_url=http://savok.name/uploads/vov/259.jpg&amp;pos=3&amp;rpt=simage&amp;lr=11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1%84%D0%BE%D1%82%D0%BE%20%D0%BC%D1%83%D0%B7%D0%B5%D0%B9%20%20%D0%B2%D0%BE%D0%B2%20%D0%BD%D0%B0%D0%BB%D1%8C%D1%87%D0%B8%D0%BA&amp;img_url=http://victory.rusarchives.ru/img/photos/24_big.jpg&amp;pos=2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2&amp;text=%D1%84%D0%BE%D1%82%D0%BE%20%D0%B7%D0%B0%D1%89%D0%B8%D1%82%D0%BD%D0%B8%D0%BA%D0%B8%20%D0%BF%D0%B5%D1%80%D0%B5%D0%B2%D0%B0%D0%BB%D0%BE%D0%B2%20%D0%BA%D0%B0%D0%B2%D0%BA%D0%B0%D0%B7%D0%B0%20%D1%80%D0%B5%D1%81%D0%BF%D1%83%D0%B1%D0%BB%D0%B8%D0%BA%D0%B0%20%D0%BA%D0%B0%D1%80%D0%B0%D1%87%D0%B0%D0%B5%D0%B2%D0%BE-%D1%87%D0%B5%D1%80%D0%BA%D0%B5%D1%81%D0%B8%D1%8F&amp;img_url=http://geophoto.ru/mediumlib/anan030037m.jpg&amp;pos=76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1%84%D0%BE%D1%82%D0%BE%20%D0%B3%D0%BE%D1%80%D0%B0%20%D1%8D%D0%BB%D1%8C%D0%B1%D1%80%D1%83%D1%81&amp;img_url=http://pics.livejournal.com/oleg_leusenko/pic/002wzfb7&amp;pos=14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text=%D1%84%D0%BE%D1%82%D0%BE%20%D0%B2%D0%BE%D0%B5%D0%BD%D0%BD%D0%BE-%D1%81%D1%83%D1%85%D1%83%D0%BC%D1%81%D0%BA%D0%B0%D1%8F%20%D0%B4%D0%BE%D1%80%D0%BE%D0%B3%D0%B0&amp;img_url=http://img-fotki.yandex.ru/get/4417/36131991.7/0_a4163_d4dfb40_-1-S&amp;pos=14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p=1&amp;text=%D1%84%D0%BE%D1%82%D0%BE%20%20%D0%B1%D0%BE%D0%B8%20%D0%B7%D0%B0%20%D0%BF%D0%B5%D1%80%D0%B5%D0%B2%D0%B0%D0%BB%D1%8B%20%D0%BA%D0%B0%D0%B2%D0%BA%D0%B0%D0%B7%D0%B0&amp;img_url=http://www.istorya.ru/book/ww2/img/tmp11B-118.jpg&amp;pos=30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88031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ДЕНЬ ЗАВЕРШЕНИЯ Битвы за    Кавказ.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Презентация урока мужества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в 11классе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МКОУ«Даркушказмалярская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М.Шабанова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истории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Аливердиев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Р.К.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157192"/>
            <a:ext cx="1362075" cy="1428750"/>
          </a:xfrm>
          <a:prstGeom prst="rect">
            <a:avLst/>
          </a:prstGeom>
          <a:noFill/>
        </p:spPr>
      </p:pic>
      <p:pic>
        <p:nvPicPr>
          <p:cNvPr id="28676" name="Picture 4" descr="http://gtrkkchr.ru/uploads/posts/2012-09/1348147854_memori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772816"/>
            <a:ext cx="379585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Отряд «МСИТИТЕЛЬ»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                      На левом берегу реки </a:t>
            </a:r>
            <a:r>
              <a:rPr lang="ru-RU" dirty="0" err="1" smtClean="0"/>
              <a:t>Гоначхир</a:t>
            </a:r>
            <a:r>
              <a:rPr lang="ru-RU" dirty="0" smtClean="0"/>
              <a:t>                      установлены памятники </a:t>
            </a:r>
          </a:p>
          <a:p>
            <a:pPr algn="r">
              <a:buNone/>
            </a:pPr>
            <a:r>
              <a:rPr lang="ru-RU" dirty="0" smtClean="0"/>
              <a:t>  партизанам отряда</a:t>
            </a:r>
          </a:p>
          <a:p>
            <a:pPr algn="r">
              <a:buNone/>
            </a:pPr>
            <a:r>
              <a:rPr lang="ru-RU" dirty="0" smtClean="0"/>
              <a:t>                      "Мститель", сражавшимся здесь</a:t>
            </a:r>
          </a:p>
          <a:p>
            <a:pPr algn="r">
              <a:buNone/>
            </a:pPr>
            <a:r>
              <a:rPr lang="ru-RU" dirty="0" smtClean="0"/>
              <a:t>                           с фашистами в августе                   1942г.</a:t>
            </a:r>
            <a:endParaRPr lang="ru-RU" dirty="0"/>
          </a:p>
        </p:txBody>
      </p:sp>
      <p:pic>
        <p:nvPicPr>
          <p:cNvPr id="41986" name="Picture 2" descr="http://os1.i.ua/3/1/8039465_6b3fe18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743200" cy="4095750"/>
          </a:xfrm>
          <a:prstGeom prst="rect">
            <a:avLst/>
          </a:prstGeom>
          <a:noFill/>
        </p:spPr>
      </p:pic>
      <p:pic>
        <p:nvPicPr>
          <p:cNvPr id="5" name="Рисунок 4" descr="http://wkavkaz.ru/book/maruh/risunok236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73543"/>
            <a:ext cx="3978324" cy="27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522920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 данным штаба партизанского движения, партизаны провели с августа1942 г. 36 боев, уничтожив 1700 вражеских солдат. Потери партизан оцениваются в 230 чел.</a:t>
            </a:r>
          </a:p>
          <a:p>
            <a:pPr>
              <a:buNone/>
            </a:pPr>
            <a:r>
              <a:rPr lang="ru-RU" dirty="0" smtClean="0"/>
              <a:t>В августе 1942 г. партизанский отряд „Мститель" навязал егерям из дивизии „Эдельвейс" жестокий бой на </a:t>
            </a:r>
            <a:r>
              <a:rPr lang="ru-RU" dirty="0" err="1" smtClean="0"/>
              <a:t>Гоначхирской</a:t>
            </a:r>
            <a:r>
              <a:rPr lang="ru-RU" dirty="0" smtClean="0"/>
              <a:t> поляне. Враг понес большие потери. Взорвав мосты, партизанский отряд через перевал </a:t>
            </a:r>
            <a:r>
              <a:rPr lang="ru-RU" dirty="0" err="1" smtClean="0"/>
              <a:t>Алибек</a:t>
            </a:r>
            <a:r>
              <a:rPr lang="ru-RU" dirty="0" smtClean="0"/>
              <a:t> ушел к </a:t>
            </a:r>
            <a:r>
              <a:rPr lang="ru-RU" dirty="0" err="1" smtClean="0"/>
              <a:t>Марухскому</a:t>
            </a:r>
            <a:r>
              <a:rPr lang="ru-RU" dirty="0" smtClean="0"/>
              <a:t> перевалу на соединение с частями 394-й дивизии.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Главной задачей партизан </a:t>
            </a:r>
          </a:p>
          <a:p>
            <a:pPr>
              <a:buNone/>
            </a:pPr>
            <a:r>
              <a:rPr lang="ru-RU" dirty="0" smtClean="0"/>
              <a:t>была отрезать снабжение </a:t>
            </a:r>
          </a:p>
          <a:p>
            <a:pPr>
              <a:buNone/>
            </a:pPr>
            <a:r>
              <a:rPr lang="ru-RU" dirty="0" smtClean="0"/>
              <a:t>гитлеровских частей, </a:t>
            </a:r>
          </a:p>
          <a:p>
            <a:pPr>
              <a:buNone/>
            </a:pPr>
            <a:r>
              <a:rPr lang="ru-RU" dirty="0" smtClean="0"/>
              <a:t>ведущих бои на Главном </a:t>
            </a:r>
          </a:p>
          <a:p>
            <a:pPr>
              <a:buNone/>
            </a:pPr>
            <a:r>
              <a:rPr lang="ru-RU" dirty="0" smtClean="0"/>
              <a:t>Кавказском  Хребте, </a:t>
            </a:r>
          </a:p>
          <a:p>
            <a:pPr>
              <a:buNone/>
            </a:pPr>
            <a:r>
              <a:rPr lang="ru-RU" dirty="0" smtClean="0"/>
              <a:t>от их баз снабжения.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Музей Славы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Защитникам перевалов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Кавказа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0-tub-ru.yandex.net/i?id=519019157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9309" y="908720"/>
            <a:ext cx="4014691" cy="3888432"/>
          </a:xfrm>
          <a:prstGeom prst="rect">
            <a:avLst/>
          </a:prstGeom>
          <a:noFill/>
        </p:spPr>
      </p:pic>
      <p:pic>
        <p:nvPicPr>
          <p:cNvPr id="21508" name="Picture 4" descr="http://im6-tub-ru.yandex.net/i?id=519523447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509120"/>
            <a:ext cx="2448272" cy="2199400"/>
          </a:xfrm>
          <a:prstGeom prst="rect">
            <a:avLst/>
          </a:prstGeom>
          <a:noFill/>
        </p:spPr>
      </p:pic>
      <p:pic>
        <p:nvPicPr>
          <p:cNvPr id="7170" name="Picture 2" descr="http://im7-tub-ru.yandex.net/i?id=398952205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11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Музей-памятник защитникам перевалов Кавказа в годы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http://wkavkaz.ru/book/tda/risunok0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7347604" cy="4866996"/>
          </a:xfrm>
          <a:prstGeom prst="rect">
            <a:avLst/>
          </a:prstGeom>
          <a:noFill/>
        </p:spPr>
      </p:pic>
      <p:pic>
        <p:nvPicPr>
          <p:cNvPr id="43012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1556792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Победа над  дивизией “Эдельвейс”.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страшной схватке на ледниках были побеждены такие сильные враги, как гитлеровские альпийские стрелки — это делает еще большей славу наших бойцов.</a:t>
            </a:r>
          </a:p>
          <a:p>
            <a:pPr>
              <a:buNone/>
            </a:pPr>
            <a:r>
              <a:rPr lang="ru-RU" dirty="0" smtClean="0"/>
              <a:t>Эмблема дивизии «Эдельвейс» — </a:t>
            </a:r>
          </a:p>
          <a:p>
            <a:pPr>
              <a:buNone/>
            </a:pPr>
            <a:r>
              <a:rPr lang="ru-RU" dirty="0" smtClean="0"/>
              <a:t>цветок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Эдельвейс"/>
              </a:rPr>
              <a:t>эдельвейса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>на зелёном фоне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im0-tub-ru.yandex.net/i?id=48007766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155558"/>
            <a:ext cx="2736304" cy="2614304"/>
          </a:xfrm>
          <a:prstGeom prst="rect">
            <a:avLst/>
          </a:prstGeom>
          <a:noFill/>
        </p:spPr>
      </p:pic>
      <p:pic>
        <p:nvPicPr>
          <p:cNvPr id="3076" name="Picture 4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1925" y="112474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 err="1" smtClean="0"/>
              <a:t>историии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плане операции «Эдельвейс», подписанном Гитлером, был специальный пункт о покорении Эльбруса и установлении на нем фашистских флагов. Всех солдат, поднявшихся на вершину, которую намеревались назвать именем фюрера, наградили железными крестами. Были изготовлены специальные жетоны с контурами горы и надписью </a:t>
            </a:r>
          </a:p>
          <a:p>
            <a:pPr>
              <a:buNone/>
            </a:pPr>
            <a:r>
              <a:rPr lang="ru-RU" dirty="0" smtClean="0"/>
              <a:t>                    «Пик Гитлера».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4" name="Picture 6" descr="http://mucsn-fsin.ru/wp-content/uploads/2012/07/%D0%9C%D0%B5%D0%B4%D0%B0%D0%BB%D1%8C-%D0%B3%D0%BE%D1%80%D0%BD%D1%8B%D1%85-%D1%81%D1%82%D1%80%D0%B5%D0%BB%D0%BA%D0%BE%D0%B2-%D0%97%D0%B0-%D0%B1%D0%B8%D1%82%D0%B2%D1%83-%D0%BD%D0%B0-%D0%9A%D0%B0%D0%B2%D0%BA%D0%B0%D0%B7%D0%B52-15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6256" y="4797152"/>
            <a:ext cx="1800200" cy="1800200"/>
          </a:xfrm>
          <a:prstGeom prst="rect">
            <a:avLst/>
          </a:prstGeom>
          <a:noFill/>
        </p:spPr>
      </p:pic>
      <p:pic>
        <p:nvPicPr>
          <p:cNvPr id="2056" name="Picture 8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 err="1" smtClean="0"/>
              <a:t>историии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Летом 1942 года Теберду оккупировали немцы. Часть больных детей - испанских пионеров и детей-евреев удалось эвакуировать. За две недели до освобождения Теберды фашисты уничтожили часть детей-евреев и медицинский персонал санаториев. Сейчас на месте трагедии стоит памятник жертвам фашизма.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ВАРварство</a:t>
            </a:r>
            <a:r>
              <a:rPr lang="ru-RU" dirty="0" smtClean="0"/>
              <a:t> .       М. </a:t>
            </a:r>
            <a:r>
              <a:rPr lang="ru-RU" dirty="0" err="1" smtClean="0"/>
              <a:t>Джалиль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Они с детьми погнали матерей</a:t>
            </a:r>
            <a:br>
              <a:rPr lang="ru-RU" dirty="0" smtClean="0"/>
            </a:br>
            <a:r>
              <a:rPr lang="ru-RU" dirty="0" smtClean="0"/>
              <a:t>И яму рыть заставили, а сами</a:t>
            </a:r>
            <a:br>
              <a:rPr lang="ru-RU" dirty="0" smtClean="0"/>
            </a:br>
            <a:r>
              <a:rPr lang="ru-RU" dirty="0" smtClean="0"/>
              <a:t>Они стояли, кучка дикарей,</a:t>
            </a:r>
            <a:br>
              <a:rPr lang="ru-RU" dirty="0" smtClean="0"/>
            </a:br>
            <a:r>
              <a:rPr lang="ru-RU" dirty="0" smtClean="0"/>
              <a:t>И хриплыми смеялись голосами.</a:t>
            </a:r>
            <a:br>
              <a:rPr lang="ru-RU" dirty="0" smtClean="0"/>
            </a:br>
            <a:r>
              <a:rPr lang="ru-RU" dirty="0" smtClean="0"/>
              <a:t>У края бездны выстроили в ряд</a:t>
            </a:r>
            <a:br>
              <a:rPr lang="ru-RU" dirty="0" smtClean="0"/>
            </a:br>
            <a:r>
              <a:rPr lang="ru-RU" dirty="0" smtClean="0"/>
              <a:t>Бессильных женщин, худеньких ребят.</a:t>
            </a:r>
            <a:endParaRPr lang="ru-RU" dirty="0"/>
          </a:p>
        </p:txBody>
      </p:sp>
      <p:pic>
        <p:nvPicPr>
          <p:cNvPr id="24580" name="Picture 4" descr="http://im6-tub-ru.yandex.net/i?id=59220243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581128"/>
            <a:ext cx="2687563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Пришел хмельной майор и медными глазами</a:t>
            </a:r>
            <a:br>
              <a:rPr lang="ru-RU" dirty="0" smtClean="0"/>
            </a:br>
            <a:r>
              <a:rPr lang="ru-RU" dirty="0" smtClean="0"/>
              <a:t>Окинул обреченных... Мутный дождь</a:t>
            </a:r>
            <a:br>
              <a:rPr lang="ru-RU" dirty="0" smtClean="0"/>
            </a:br>
            <a:r>
              <a:rPr lang="ru-RU" dirty="0" smtClean="0"/>
              <a:t>Гудел в листве соседних рощ</a:t>
            </a:r>
            <a:br>
              <a:rPr lang="ru-RU" dirty="0" smtClean="0"/>
            </a:br>
            <a:r>
              <a:rPr lang="ru-RU" dirty="0" smtClean="0"/>
              <a:t>И на полях, одетых мглою,</a:t>
            </a:r>
            <a:br>
              <a:rPr lang="ru-RU" dirty="0" smtClean="0"/>
            </a:br>
            <a:r>
              <a:rPr lang="ru-RU" dirty="0" smtClean="0"/>
              <a:t>И тучи опустились над землею,</a:t>
            </a:r>
            <a:br>
              <a:rPr lang="ru-RU" dirty="0" smtClean="0"/>
            </a:br>
            <a:r>
              <a:rPr lang="ru-RU" dirty="0" smtClean="0"/>
              <a:t>Друг друга с бешенством гоня...</a:t>
            </a:r>
            <a:br>
              <a:rPr lang="ru-RU" dirty="0" smtClean="0"/>
            </a:br>
            <a:r>
              <a:rPr lang="ru-RU" dirty="0" smtClean="0"/>
              <a:t>Нет, этого я не забуду дня,</a:t>
            </a:r>
            <a:br>
              <a:rPr lang="ru-RU" dirty="0" smtClean="0"/>
            </a:br>
            <a:r>
              <a:rPr lang="ru-RU" dirty="0" smtClean="0"/>
              <a:t>Я не забуду никогда, вовеки!</a:t>
            </a:r>
            <a:endParaRPr lang="ru-RU" dirty="0"/>
          </a:p>
        </p:txBody>
      </p:sp>
      <p:pic>
        <p:nvPicPr>
          <p:cNvPr id="35842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60648"/>
            <a:ext cx="7992888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Я видел: плакали, как дети, реки,</a:t>
            </a:r>
            <a:br>
              <a:rPr lang="ru-RU" dirty="0" smtClean="0"/>
            </a:br>
            <a:r>
              <a:rPr lang="ru-RU" dirty="0" smtClean="0"/>
              <a:t>И в ярости рыдала мать-земля.</a:t>
            </a:r>
            <a:br>
              <a:rPr lang="ru-RU" dirty="0" smtClean="0"/>
            </a:br>
            <a:r>
              <a:rPr lang="ru-RU" dirty="0" smtClean="0"/>
              <a:t>Своими видел я глазами,</a:t>
            </a:r>
            <a:br>
              <a:rPr lang="ru-RU" dirty="0" smtClean="0"/>
            </a:br>
            <a:r>
              <a:rPr lang="ru-RU" dirty="0" smtClean="0"/>
              <a:t>Как солнце скорбное, омытое слезами,</a:t>
            </a:r>
            <a:br>
              <a:rPr lang="ru-RU" dirty="0" smtClean="0"/>
            </a:br>
            <a:r>
              <a:rPr lang="ru-RU" dirty="0" smtClean="0"/>
              <a:t>Сквозь тучу вышло на поля,</a:t>
            </a:r>
            <a:br>
              <a:rPr lang="ru-RU" dirty="0" smtClean="0"/>
            </a:br>
            <a:r>
              <a:rPr lang="ru-RU" dirty="0" smtClean="0"/>
              <a:t>В последний раз детей поцеловало,</a:t>
            </a:r>
            <a:br>
              <a:rPr lang="ru-RU" dirty="0" smtClean="0"/>
            </a:br>
            <a:r>
              <a:rPr lang="ru-RU" dirty="0" smtClean="0"/>
              <a:t>В последний раз...</a:t>
            </a:r>
            <a:br>
              <a:rPr lang="ru-RU" dirty="0" smtClean="0"/>
            </a:br>
            <a:r>
              <a:rPr lang="ru-RU" dirty="0" smtClean="0"/>
              <a:t>Шумел осенний лес. Казалось, что сейчас</a:t>
            </a:r>
            <a:br>
              <a:rPr lang="ru-RU" dirty="0" smtClean="0"/>
            </a:br>
            <a:r>
              <a:rPr lang="ru-RU" dirty="0" smtClean="0"/>
              <a:t>Он обезумел. Гневно бушевала</a:t>
            </a:r>
            <a:br>
              <a:rPr lang="ru-RU" dirty="0" smtClean="0"/>
            </a:br>
            <a:r>
              <a:rPr lang="ru-RU" dirty="0" smtClean="0"/>
              <a:t>Его листва. Сгущалась мгла вокруг.</a:t>
            </a:r>
            <a:endParaRPr lang="ru-RU" dirty="0"/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8964488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БитвЕ</a:t>
            </a:r>
            <a:r>
              <a:rPr lang="ru-RU" dirty="0" smtClean="0"/>
              <a:t> за Кавказ посвящается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1942- 1943 </a:t>
            </a:r>
          </a:p>
          <a:p>
            <a:pPr>
              <a:buNone/>
            </a:pPr>
            <a:r>
              <a:rPr lang="ru-RU" sz="4000" dirty="0" smtClean="0"/>
              <a:t>-одна и крупнейших битв </a:t>
            </a:r>
          </a:p>
          <a:p>
            <a:pPr>
              <a:buNone/>
            </a:pPr>
            <a:r>
              <a:rPr lang="ru-RU" sz="4000" dirty="0" smtClean="0"/>
              <a:t>Великой Отечественной </a:t>
            </a:r>
          </a:p>
          <a:p>
            <a:pPr>
              <a:buNone/>
            </a:pPr>
            <a:r>
              <a:rPr lang="ru-RU" sz="4000" dirty="0" smtClean="0"/>
              <a:t>войны. Край стал</a:t>
            </a:r>
          </a:p>
          <a:p>
            <a:pPr>
              <a:buNone/>
            </a:pPr>
            <a:r>
              <a:rPr lang="ru-RU" sz="4000" dirty="0" smtClean="0"/>
              <a:t>ареной кровопролитных боев советских войск с гитлеровскими оккупантами.     </a:t>
            </a:r>
          </a:p>
          <a:p>
            <a:pPr algn="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hax-dag.ru/fotos/shaxdag_271_211773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412776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542925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Я слышал: мощный дуб свалился вдруг,</a:t>
            </a:r>
            <a:br>
              <a:rPr lang="ru-RU" dirty="0" smtClean="0"/>
            </a:br>
            <a:r>
              <a:rPr lang="ru-RU" dirty="0" smtClean="0"/>
              <a:t>Он падал, издавая вздох тяжелый.</a:t>
            </a:r>
            <a:br>
              <a:rPr lang="ru-RU" dirty="0" smtClean="0"/>
            </a:br>
            <a:r>
              <a:rPr lang="ru-RU" dirty="0" smtClean="0"/>
              <a:t>Детей внезапно охватил испуг,--</a:t>
            </a:r>
            <a:br>
              <a:rPr lang="ru-RU" dirty="0" smtClean="0"/>
            </a:br>
            <a:r>
              <a:rPr lang="ru-RU" dirty="0" smtClean="0"/>
              <a:t>Прижались к матерям, цепляясь за подолы.</a:t>
            </a:r>
            <a:br>
              <a:rPr lang="ru-RU" dirty="0" smtClean="0"/>
            </a:br>
            <a:r>
              <a:rPr lang="ru-RU" dirty="0" smtClean="0"/>
              <a:t>И выстрела раздался резкий звук,</a:t>
            </a:r>
            <a:br>
              <a:rPr lang="ru-RU" dirty="0" smtClean="0"/>
            </a:br>
            <a:r>
              <a:rPr lang="ru-RU" dirty="0" smtClean="0"/>
              <a:t>Прервав проклятье,</a:t>
            </a:r>
            <a:br>
              <a:rPr lang="ru-RU" dirty="0" smtClean="0"/>
            </a:br>
            <a:r>
              <a:rPr lang="ru-RU" dirty="0" smtClean="0"/>
              <a:t>Что вырвалось у женщины одной.</a:t>
            </a:r>
            <a:br>
              <a:rPr lang="ru-RU" dirty="0" smtClean="0"/>
            </a:br>
            <a:r>
              <a:rPr lang="ru-RU" dirty="0" smtClean="0"/>
              <a:t>Ребенок, мальчуган больной,</a:t>
            </a:r>
            <a:br>
              <a:rPr lang="ru-RU" dirty="0" smtClean="0"/>
            </a:br>
            <a:r>
              <a:rPr lang="ru-RU" dirty="0" smtClean="0"/>
              <a:t>Головку спрятал в складках платья</a:t>
            </a:r>
            <a:br>
              <a:rPr lang="ru-RU" dirty="0" smtClean="0"/>
            </a:br>
            <a:r>
              <a:rPr lang="ru-RU" dirty="0" smtClean="0"/>
              <a:t>Еще не старой женщины. Она</a:t>
            </a:r>
            <a:br>
              <a:rPr lang="ru-RU" dirty="0" smtClean="0"/>
            </a:br>
            <a:r>
              <a:rPr lang="ru-RU" dirty="0" smtClean="0"/>
              <a:t>Смотрела, ужаса полна.</a:t>
            </a:r>
            <a:endParaRPr lang="ru-RU" dirty="0"/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Как не лишиться ей рассудка!</a:t>
            </a:r>
            <a:br>
              <a:rPr lang="ru-RU" dirty="0" smtClean="0"/>
            </a:br>
            <a:r>
              <a:rPr lang="ru-RU" dirty="0" smtClean="0"/>
              <a:t>Все понял, понял все малютка.</a:t>
            </a:r>
            <a:br>
              <a:rPr lang="ru-RU" dirty="0" smtClean="0"/>
            </a:br>
            <a:r>
              <a:rPr lang="ru-RU" dirty="0" smtClean="0"/>
              <a:t>-- Спрячь, мамочка, меня! Не надо умирать! --</a:t>
            </a:r>
            <a:br>
              <a:rPr lang="ru-RU" dirty="0" smtClean="0"/>
            </a:br>
            <a:r>
              <a:rPr lang="ru-RU" dirty="0" smtClean="0"/>
              <a:t>Он плачет и, как лист, сдержать не может дрожи.</a:t>
            </a:r>
            <a:br>
              <a:rPr lang="ru-RU" dirty="0" smtClean="0"/>
            </a:br>
            <a:r>
              <a:rPr lang="ru-RU" dirty="0" smtClean="0"/>
              <a:t>Дитя, что ей всего дороже,</a:t>
            </a:r>
            <a:br>
              <a:rPr lang="ru-RU" dirty="0" smtClean="0"/>
            </a:br>
            <a:r>
              <a:rPr lang="ru-RU" dirty="0" smtClean="0"/>
              <a:t>Нагнувшись, подняла двумя руками мать,</a:t>
            </a:r>
            <a:br>
              <a:rPr lang="ru-RU" dirty="0" smtClean="0"/>
            </a:br>
            <a:r>
              <a:rPr lang="ru-RU" dirty="0" smtClean="0"/>
              <a:t>Прижала к сердцу, против дула прямо...</a:t>
            </a:r>
            <a:br>
              <a:rPr lang="ru-RU" dirty="0" smtClean="0"/>
            </a:br>
            <a:r>
              <a:rPr lang="ru-RU" dirty="0" smtClean="0"/>
              <a:t>-- Я, мама, жить хочу. Не надо, мама!</a:t>
            </a:r>
            <a:br>
              <a:rPr lang="ru-RU" dirty="0" smtClean="0"/>
            </a:br>
            <a:r>
              <a:rPr lang="ru-RU" dirty="0" smtClean="0"/>
              <a:t>Пусти меня, пусти! Чего ты ждешь? --</a:t>
            </a:r>
            <a:endParaRPr lang="ru-RU" dirty="0"/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 хочет вырваться из рук ребенок,</a:t>
            </a:r>
            <a:br>
              <a:rPr lang="ru-RU" dirty="0" smtClean="0"/>
            </a:br>
            <a:r>
              <a:rPr lang="ru-RU" dirty="0" smtClean="0"/>
              <a:t>И страшен плач, и голос тонок,</a:t>
            </a:r>
            <a:br>
              <a:rPr lang="ru-RU" dirty="0" smtClean="0"/>
            </a:br>
            <a:r>
              <a:rPr lang="ru-RU" dirty="0" smtClean="0"/>
              <a:t>И в сердце он вонзается, как нож.</a:t>
            </a:r>
            <a:br>
              <a:rPr lang="ru-RU" dirty="0" smtClean="0"/>
            </a:br>
            <a:r>
              <a:rPr lang="ru-RU" dirty="0" smtClean="0"/>
              <a:t>-- Не бойся, мальчик мой. Сейчас вздохнешь ты</a:t>
            </a:r>
            <a:br>
              <a:rPr lang="ru-RU" dirty="0" smtClean="0"/>
            </a:br>
            <a:r>
              <a:rPr lang="ru-RU" dirty="0" smtClean="0"/>
              <a:t>вольно.</a:t>
            </a:r>
            <a:br>
              <a:rPr lang="ru-RU" dirty="0" smtClean="0"/>
            </a:br>
            <a:r>
              <a:rPr lang="ru-RU" dirty="0" smtClean="0"/>
              <a:t>Закрой глаза, но голову не прячь,</a:t>
            </a:r>
            <a:br>
              <a:rPr lang="ru-RU" dirty="0" smtClean="0"/>
            </a:br>
            <a:r>
              <a:rPr lang="ru-RU" dirty="0" smtClean="0"/>
              <a:t>Чтобы тебя живым не закопал палач.</a:t>
            </a:r>
            <a:br>
              <a:rPr lang="ru-RU" dirty="0" smtClean="0"/>
            </a:br>
            <a:r>
              <a:rPr lang="ru-RU" dirty="0" smtClean="0"/>
              <a:t>Терпи, сынок, терпи. Сейчас не будет больно.--</a:t>
            </a:r>
            <a:br>
              <a:rPr lang="ru-RU" dirty="0" smtClean="0"/>
            </a:br>
            <a:r>
              <a:rPr lang="ru-RU" dirty="0" smtClean="0"/>
              <a:t>И он закрыл глаза. И заалела кровь,</a:t>
            </a:r>
            <a:br>
              <a:rPr lang="ru-RU" dirty="0" smtClean="0"/>
            </a:br>
            <a:r>
              <a:rPr lang="ru-RU" dirty="0" smtClean="0"/>
              <a:t>По шее лентой красной извиваясь.</a:t>
            </a:r>
            <a:endParaRPr lang="ru-RU" dirty="0"/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Две жизни наземь падают, сливаясь,</a:t>
            </a:r>
            <a:br>
              <a:rPr lang="ru-RU" dirty="0" smtClean="0"/>
            </a:br>
            <a:r>
              <a:rPr lang="ru-RU" dirty="0" smtClean="0"/>
              <a:t>Две жизни и одна любовь!</a:t>
            </a:r>
            <a:br>
              <a:rPr lang="ru-RU" dirty="0" smtClean="0"/>
            </a:br>
            <a:r>
              <a:rPr lang="ru-RU" dirty="0" smtClean="0"/>
              <a:t>Гром грянул. Ветер свистнул в тучах.</a:t>
            </a:r>
            <a:br>
              <a:rPr lang="ru-RU" dirty="0" smtClean="0"/>
            </a:br>
            <a:r>
              <a:rPr lang="ru-RU" dirty="0" smtClean="0"/>
              <a:t>Заплакала земля в тоске глухой,</a:t>
            </a:r>
            <a:br>
              <a:rPr lang="ru-RU" dirty="0" smtClean="0"/>
            </a:br>
            <a:r>
              <a:rPr lang="ru-RU" dirty="0" smtClean="0"/>
              <a:t>О, сколько слез, горячих и горючих!</a:t>
            </a:r>
            <a:br>
              <a:rPr lang="ru-RU" dirty="0" smtClean="0"/>
            </a:br>
            <a:r>
              <a:rPr lang="ru-RU" dirty="0" smtClean="0"/>
              <a:t>Земля моя, скажи мне, что с тобой?</a:t>
            </a:r>
            <a:br>
              <a:rPr lang="ru-RU" dirty="0" smtClean="0"/>
            </a:br>
            <a:r>
              <a:rPr lang="ru-RU" dirty="0" smtClean="0"/>
              <a:t>Ты часто горе видела людское,</a:t>
            </a:r>
            <a:br>
              <a:rPr lang="ru-RU" dirty="0" smtClean="0"/>
            </a:br>
            <a:r>
              <a:rPr lang="ru-RU" dirty="0" smtClean="0"/>
              <a:t>Ты миллионы лет цвела для нас,</a:t>
            </a:r>
            <a:br>
              <a:rPr lang="ru-RU" dirty="0" smtClean="0"/>
            </a:br>
            <a:r>
              <a:rPr lang="ru-RU" dirty="0" smtClean="0"/>
              <a:t>Но испытала ль ты хотя бы раз</a:t>
            </a:r>
            <a:br>
              <a:rPr lang="ru-RU" dirty="0" smtClean="0"/>
            </a:br>
            <a:r>
              <a:rPr lang="ru-RU" dirty="0" smtClean="0"/>
              <a:t>Такой позор и варварство такое?</a:t>
            </a:r>
            <a:endParaRPr lang="ru-RU" dirty="0"/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Страна моя, враги тебе грозят,</a:t>
            </a:r>
            <a:br>
              <a:rPr lang="ru-RU" dirty="0" smtClean="0"/>
            </a:br>
            <a:r>
              <a:rPr lang="ru-RU" dirty="0" smtClean="0"/>
              <a:t>Но выше подними великой правды знамя,</a:t>
            </a:r>
            <a:br>
              <a:rPr lang="ru-RU" dirty="0" smtClean="0"/>
            </a:br>
            <a:r>
              <a:rPr lang="ru-RU" dirty="0" smtClean="0"/>
              <a:t>Омой его земли кровавыми слезами,</a:t>
            </a:r>
            <a:br>
              <a:rPr lang="ru-RU" dirty="0" smtClean="0"/>
            </a:br>
            <a:r>
              <a:rPr lang="ru-RU" dirty="0" smtClean="0"/>
              <a:t>И пусть его лучи пронзят,</a:t>
            </a:r>
            <a:br>
              <a:rPr lang="ru-RU" dirty="0" smtClean="0"/>
            </a:br>
            <a:r>
              <a:rPr lang="ru-RU" dirty="0" smtClean="0"/>
              <a:t>Пусть уничтожат беспощадно</a:t>
            </a:r>
            <a:br>
              <a:rPr lang="ru-RU" dirty="0" smtClean="0"/>
            </a:br>
            <a:r>
              <a:rPr lang="ru-RU" dirty="0" smtClean="0"/>
              <a:t>Тех варваров, тех дикарей,</a:t>
            </a:r>
            <a:br>
              <a:rPr lang="ru-RU" dirty="0" smtClean="0"/>
            </a:br>
            <a:r>
              <a:rPr lang="ru-RU" dirty="0" smtClean="0"/>
              <a:t>Что кровь детей глотают жадно,</a:t>
            </a:r>
            <a:br>
              <a:rPr lang="ru-RU" dirty="0" smtClean="0"/>
            </a:br>
            <a:r>
              <a:rPr lang="ru-RU" dirty="0" smtClean="0"/>
              <a:t>Кровь наших матерей...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1943</a:t>
            </a:r>
            <a:endParaRPr lang="ru-RU" dirty="0"/>
          </a:p>
        </p:txBody>
      </p:sp>
      <p:pic>
        <p:nvPicPr>
          <p:cNvPr id="4" name="Picture 2" descr="http://im4-tub-ru.yandex.net/i?id=8056398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9144000" cy="116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Встретив решительное сопротивление на грозненском направлении, противник перегруппировал войска и прорвался на Нальчик, Орджоникидзе, где был остановлен.</a:t>
            </a:r>
          </a:p>
          <a:p>
            <a:pPr>
              <a:buNone/>
            </a:pPr>
            <a:r>
              <a:rPr lang="ru-RU" dirty="0" smtClean="0"/>
              <a:t>Разгром немецко-фашистских войск под Сталинградом перешел в общее наступление советских войск на Южном направлении. Зимой 1943 года часть немецких войск отошла на Тамань</a:t>
            </a:r>
            <a:endParaRPr lang="ru-RU" dirty="0"/>
          </a:p>
        </p:txBody>
      </p:sp>
      <p:pic>
        <p:nvPicPr>
          <p:cNvPr id="4098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 архивы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Посмотрите внимательнее на эти фотографии. Почти все они сделаны самодеятельными фотографами. Пожалуй, именно этим они больше всего и привлекают.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6082" name="Picture 2" descr="http://wkavkaz.ru/book/maruh/risunok2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8787" y="3140968"/>
            <a:ext cx="5995213" cy="3717032"/>
          </a:xfrm>
          <a:prstGeom prst="rect">
            <a:avLst/>
          </a:prstGeom>
          <a:noFill/>
        </p:spPr>
      </p:pic>
      <p:pic>
        <p:nvPicPr>
          <p:cNvPr id="46084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ru-RU" dirty="0" smtClean="0"/>
              <a:t>Фото- архивы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групповые фотографии тех, кто проявил выдержку, волю, отвагу в заоблачных битвах среди суровых скал, на коварных ледниках. Они улыбаются, зная, что победили, что прошли доблестный воинский путь от холодных вершин Кавказа до цветущих долин Болгарии.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60" name="Picture 4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На вершину!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Группа</a:t>
            </a:r>
          </a:p>
          <a:p>
            <a:pPr>
              <a:buNone/>
            </a:pPr>
            <a:r>
              <a:rPr lang="ru-RU" dirty="0" smtClean="0"/>
              <a:t>автоматчиков</a:t>
            </a:r>
            <a:endParaRPr lang="ru-RU" dirty="0"/>
          </a:p>
        </p:txBody>
      </p:sp>
      <p:pic>
        <p:nvPicPr>
          <p:cNvPr id="50178" name="Picture 2" descr="http://wkavkaz.ru/book/maruh/risunok2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00" y="-136525"/>
            <a:ext cx="5274127" cy="3277493"/>
          </a:xfrm>
          <a:prstGeom prst="rect">
            <a:avLst/>
          </a:prstGeom>
          <a:noFill/>
        </p:spPr>
      </p:pic>
      <p:pic>
        <p:nvPicPr>
          <p:cNvPr id="50180" name="Picture 4" descr="http://wkavkaz.ru/book/maruh/risunok2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020877"/>
            <a:ext cx="5515372" cy="3837123"/>
          </a:xfrm>
          <a:prstGeom prst="rect">
            <a:avLst/>
          </a:prstGeom>
          <a:noFill/>
        </p:spPr>
      </p:pic>
      <p:pic>
        <p:nvPicPr>
          <p:cNvPr id="50182" name="Picture 6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 архивы  Памятники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805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Героям Наурского</a:t>
            </a:r>
          </a:p>
          <a:p>
            <a:pPr>
              <a:buNone/>
            </a:pPr>
            <a:r>
              <a:rPr lang="ru-RU" dirty="0" smtClean="0"/>
              <a:t>Перевала от молодёжи</a:t>
            </a:r>
          </a:p>
          <a:p>
            <a:pPr>
              <a:buNone/>
            </a:pPr>
            <a:r>
              <a:rPr lang="ru-RU" dirty="0" smtClean="0"/>
              <a:t>Одессы и Таганрога</a:t>
            </a:r>
          </a:p>
        </p:txBody>
      </p:sp>
      <p:pic>
        <p:nvPicPr>
          <p:cNvPr id="4" name="Рисунок 3" descr="http://wkavkaz.ru/book/maruh/risunok235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4451368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kavkaz.ru/book/maruh/risunok236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268760"/>
            <a:ext cx="29774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        истории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7551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Битва за Кавказ включала в себя ряд оборонительных и наступательных операций советских войск с 25 июля 1942 г. по 9 октября 1943 г. между р. Дон и предгорьями Большого Кавказа, делится на оборонительный (до января 1943 г.) и наступательный период.</a:t>
            </a:r>
            <a:endParaRPr lang="ru-RU" dirty="0"/>
          </a:p>
        </p:txBody>
      </p:sp>
      <p:pic>
        <p:nvPicPr>
          <p:cNvPr id="2050" name="Picture 2" descr="http://web-dukan.narod.ru/books-history/nkcvgv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260648"/>
            <a:ext cx="1619672" cy="2664296"/>
          </a:xfrm>
          <a:prstGeom prst="rect">
            <a:avLst/>
          </a:prstGeom>
          <a:noFill/>
        </p:spPr>
      </p:pic>
      <p:pic>
        <p:nvPicPr>
          <p:cNvPr id="26626" name="Picture 2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2656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 архивы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Память                  Привал перед боем</a:t>
            </a:r>
            <a:endParaRPr lang="ru-RU" dirty="0"/>
          </a:p>
        </p:txBody>
      </p:sp>
      <p:pic>
        <p:nvPicPr>
          <p:cNvPr id="4" name="Picture 4" descr="http://wkavkaz.ru/book/tda/risunok02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4013872" cy="3539505"/>
          </a:xfrm>
          <a:prstGeom prst="rect">
            <a:avLst/>
          </a:prstGeom>
          <a:noFill/>
        </p:spPr>
      </p:pic>
      <p:pic>
        <p:nvPicPr>
          <p:cNvPr id="44034" name="Picture 2" descr="http://img-fotki.yandex.ru/get/6313/10706545.4b5/0_72ae0_48da85f3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1" y="2080988"/>
            <a:ext cx="5261267" cy="4588371"/>
          </a:xfrm>
          <a:prstGeom prst="rect">
            <a:avLst/>
          </a:prstGeom>
          <a:noFill/>
        </p:spPr>
      </p:pic>
      <p:pic>
        <p:nvPicPr>
          <p:cNvPr id="44036" name="Picture 4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семейного  Архива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Семеновых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Разыскиваю!</a:t>
            </a:r>
            <a:endParaRPr lang="ru-RU" dirty="0"/>
          </a:p>
        </p:txBody>
      </p:sp>
      <p:pic>
        <p:nvPicPr>
          <p:cNvPr id="52226" name="Picture 2" descr="D:\Мои документы\Desktop\фото с фронта\паспорт106052012_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2699064" cy="4326248"/>
          </a:xfrm>
          <a:prstGeom prst="rect">
            <a:avLst/>
          </a:prstGeom>
          <a:noFill/>
        </p:spPr>
      </p:pic>
      <p:pic>
        <p:nvPicPr>
          <p:cNvPr id="52228" name="Picture 4" descr="D:\Мои документы\Desktop\фото с фронта\в госпитале 3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-531440"/>
            <a:ext cx="3744416" cy="6858000"/>
          </a:xfrm>
          <a:prstGeom prst="rect">
            <a:avLst/>
          </a:prstGeom>
          <a:noFill/>
        </p:spPr>
      </p:pic>
      <p:pic>
        <p:nvPicPr>
          <p:cNvPr id="52230" name="Picture 6" descr="Ищу Кипкееву Александру Александровну: фото 41435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4000500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4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288" y="5157192"/>
            <a:ext cx="1362075" cy="1428750"/>
          </a:xfrm>
          <a:prstGeom prst="rect">
            <a:avLst/>
          </a:prstGeom>
          <a:noFill/>
        </p:spPr>
      </p:pic>
      <p:pic>
        <p:nvPicPr>
          <p:cNvPr id="9" name="Picture 4" descr="http://im6-tub-ru.yandex.net/i?id=59220243-2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93471" y="2313572"/>
            <a:ext cx="1826601" cy="154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Военные     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треугольнички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семейного архива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D:\Мои документы\Desktop\фото с фронта\военные треугольнич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4930" y="1097360"/>
            <a:ext cx="4039070" cy="5760640"/>
          </a:xfrm>
          <a:prstGeom prst="rect">
            <a:avLst/>
          </a:prstGeom>
          <a:noFill/>
        </p:spPr>
      </p:pic>
      <p:pic>
        <p:nvPicPr>
          <p:cNvPr id="25603" name="Picture 3" descr="D:\Мои документы\Desktop\фото с фронта\письма с фронта 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12776"/>
            <a:ext cx="4896543" cy="5237696"/>
          </a:xfrm>
          <a:prstGeom prst="rect">
            <a:avLst/>
          </a:prstGeom>
          <a:noFill/>
        </p:spPr>
      </p:pic>
      <p:pic>
        <p:nvPicPr>
          <p:cNvPr id="25604" name="Picture 4" descr="D:\Мои документы\Desktop\фото с фронта\боевой приве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340768"/>
            <a:ext cx="2520280" cy="2808311"/>
          </a:xfrm>
          <a:prstGeom prst="rect">
            <a:avLst/>
          </a:prstGeom>
          <a:noFill/>
        </p:spPr>
      </p:pic>
      <p:pic>
        <p:nvPicPr>
          <p:cNvPr id="9218" name="Picture 2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Вечная слава героям!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Пусть</a:t>
            </a:r>
          </a:p>
          <a:p>
            <a:pPr>
              <a:buNone/>
            </a:pPr>
            <a:r>
              <a:rPr lang="ru-RU" dirty="0" smtClean="0"/>
              <a:t> не все герои, —</a:t>
            </a:r>
          </a:p>
          <a:p>
            <a:pPr>
              <a:buNone/>
            </a:pPr>
            <a:r>
              <a:rPr lang="ru-RU" dirty="0" smtClean="0"/>
              <a:t> те, </a:t>
            </a:r>
          </a:p>
          <a:p>
            <a:pPr>
              <a:buNone/>
            </a:pPr>
            <a:r>
              <a:rPr lang="ru-RU" dirty="0" smtClean="0"/>
              <a:t>кто погибли, — </a:t>
            </a:r>
          </a:p>
          <a:p>
            <a:pPr>
              <a:buNone/>
            </a:pPr>
            <a:r>
              <a:rPr lang="ru-RU" dirty="0" smtClean="0"/>
              <a:t>павшим </a:t>
            </a:r>
          </a:p>
          <a:p>
            <a:pPr>
              <a:buNone/>
            </a:pPr>
            <a:r>
              <a:rPr lang="ru-RU" dirty="0" smtClean="0"/>
              <a:t>вечная слава! </a:t>
            </a:r>
          </a:p>
          <a:p>
            <a:pPr>
              <a:buNone/>
            </a:pPr>
            <a:r>
              <a:rPr lang="ru-RU" dirty="0" smtClean="0"/>
              <a:t>Вечная слава!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7106" name="Picture 2" descr="http://doseng.org/uploads/posts/2008-02/thumbs/1202426441_smolensk_eternal_fire.siz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988840"/>
            <a:ext cx="5457825" cy="4095750"/>
          </a:xfrm>
          <a:prstGeom prst="rect">
            <a:avLst/>
          </a:prstGeom>
          <a:noFill/>
        </p:spPr>
      </p:pic>
      <p:pic>
        <p:nvPicPr>
          <p:cNvPr id="47108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50405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1.</a:t>
            </a:r>
            <a:r>
              <a:rPr lang="ru-RU" dirty="0" smtClean="0"/>
              <a:t>Западный Кавказ  </a:t>
            </a:r>
            <a:r>
              <a:rPr lang="ru-RU" dirty="0" err="1" smtClean="0"/>
              <a:t>В.Гнеушев</a:t>
            </a:r>
            <a:r>
              <a:rPr lang="ru-RU" dirty="0" smtClean="0"/>
              <a:t>, </a:t>
            </a:r>
            <a:r>
              <a:rPr lang="ru-RU" dirty="0" err="1" smtClean="0"/>
              <a:t>А.Попутько</a:t>
            </a:r>
            <a:r>
              <a:rPr lang="ru-RU" dirty="0" smtClean="0"/>
              <a:t>   Тайна </a:t>
            </a:r>
            <a:r>
              <a:rPr lang="ru-RU" dirty="0" err="1" smtClean="0"/>
              <a:t>Марухского</a:t>
            </a:r>
            <a:r>
              <a:rPr lang="ru-RU" dirty="0" smtClean="0"/>
              <a:t> ледника.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2. </a:t>
            </a:r>
            <a:r>
              <a:rPr lang="ru-RU" u="sng" dirty="0" smtClean="0">
                <a:hlinkClick r:id="rId2"/>
              </a:rPr>
              <a:t>er3ed.qrz.ru</a:t>
            </a:r>
            <a:r>
              <a:rPr lang="ru-RU" dirty="0" smtClean="0"/>
              <a:t>›</a:t>
            </a:r>
            <a:r>
              <a:rPr lang="ru-RU" u="sng" dirty="0" err="1" smtClean="0">
                <a:hlinkClick r:id="rId3"/>
              </a:rPr>
              <a:t>rozhdestwensky-r-</a:t>
            </a:r>
            <a:r>
              <a:rPr lang="ru-RU" b="1" u="sng" dirty="0" err="1" smtClean="0">
                <a:hlinkClick r:id="rId3"/>
              </a:rPr>
              <a:t>rekwiem</a:t>
            </a:r>
            <a:r>
              <a:rPr lang="ru-RU" u="sng" dirty="0" err="1" smtClean="0">
                <a:hlinkClick r:id="rId3"/>
              </a:rPr>
              <a:t>.htm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3. </a:t>
            </a:r>
            <a:r>
              <a:rPr lang="ru-RU" dirty="0" err="1" smtClean="0"/>
              <a:t>Муса</a:t>
            </a:r>
            <a:r>
              <a:rPr lang="ru-RU" dirty="0" smtClean="0"/>
              <a:t> </a:t>
            </a:r>
            <a:r>
              <a:rPr lang="ru-RU" dirty="0" err="1" smtClean="0"/>
              <a:t>Джалиль</a:t>
            </a:r>
            <a:r>
              <a:rPr lang="ru-RU" dirty="0" smtClean="0"/>
              <a:t>           Варварство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4. </a:t>
            </a:r>
            <a:r>
              <a:rPr lang="ru-RU" b="1" dirty="0" smtClean="0"/>
              <a:t>Путь по сайту: </a:t>
            </a:r>
            <a:r>
              <a:rPr lang="ru-RU" b="1" u="sng" dirty="0" smtClean="0">
                <a:hlinkClick r:id="rId4"/>
              </a:rPr>
              <a:t>Западный Кавказ</a:t>
            </a:r>
            <a:r>
              <a:rPr lang="ru-RU" b="1" dirty="0" smtClean="0"/>
              <a:t> // </a:t>
            </a:r>
            <a:r>
              <a:rPr lang="ru-RU" b="1" u="sng" dirty="0" smtClean="0">
                <a:hlinkClick r:id="rId5"/>
              </a:rPr>
              <a:t>Книги</a:t>
            </a:r>
            <a:r>
              <a:rPr lang="ru-RU" b="1" dirty="0" smtClean="0"/>
              <a:t> // </a:t>
            </a:r>
            <a:r>
              <a:rPr lang="ru-RU" b="1" u="sng" dirty="0" smtClean="0">
                <a:hlinkClick r:id="rId6"/>
              </a:rPr>
              <a:t>Тайна </a:t>
            </a:r>
            <a:r>
              <a:rPr lang="ru-RU" b="1" u="sng" dirty="0" err="1" smtClean="0">
                <a:hlinkClick r:id="rId6"/>
              </a:rPr>
              <a:t>Марухского</a:t>
            </a:r>
            <a:r>
              <a:rPr lang="ru-RU" b="1" u="sng" dirty="0" smtClean="0">
                <a:hlinkClick r:id="rId6"/>
              </a:rPr>
              <a:t> ледника</a:t>
            </a:r>
            <a:r>
              <a:rPr lang="ru-RU" b="1" dirty="0" smtClean="0"/>
              <a:t> //Фотографии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5. Фото из «Классный архив»  Семеновой З.Г.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6. Документы из семейного архива Семеновых.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hlinkClick r:id="rId7"/>
              </a:rPr>
              <a:t>Рубрика Поиск людей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     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Битва за Кавказ включала в себя ряд оборонительных и наступательных операций советских войск с 25 июля 1942 г. по 9 октября 1943 г. между рекой Дон и предгорьями Большого Кавказа, делится на оборонительный (до января 1943 г.) и наступательный период. Наступление немецко-фашистских войск началось 25 июля1942 г. </a:t>
            </a:r>
            <a:endParaRPr lang="ru-RU" dirty="0"/>
          </a:p>
        </p:txBody>
      </p:sp>
      <p:pic>
        <p:nvPicPr>
          <p:cNvPr id="1026" name="Picture 2" descr="http://im4-tub-ru.yandex.net/i?id=413543584-6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0"/>
            <a:ext cx="2600325" cy="1617390"/>
          </a:xfrm>
          <a:prstGeom prst="rect">
            <a:avLst/>
          </a:prstGeom>
          <a:noFill/>
        </p:spPr>
      </p:pic>
      <p:pic>
        <p:nvPicPr>
          <p:cNvPr id="25602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2320" y="542925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отход на Южное и Юго-Восточное 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ysClr val="windowText" lastClr="000000"/>
                </a:solidFill>
              </a:rPr>
              <a:t>Был создан Северокавказский фронт (С.М. Буденный, с мая 1943 г. — генерал полковник Петров И.Е.) и Закавказский фронт (генерал И.В. Тюленев). Войска отступали к предгорьям западной части Большого Кавказа. Немецкая армия к сентябрю вышла к Новороссийску.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7410" name="Picture 2" descr="http://im3-tub-ru.yandex.net/i?id=313240096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980728"/>
            <a:ext cx="3816424" cy="2448272"/>
          </a:xfrm>
          <a:prstGeom prst="rect">
            <a:avLst/>
          </a:prstGeom>
          <a:noFill/>
        </p:spPr>
      </p:pic>
      <p:pic>
        <p:nvPicPr>
          <p:cNvPr id="24578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4" y="148478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решительное сопротивление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5"/>
            <a:ext cx="5131296" cy="48245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Немецкая армия к сентябрю вышла к Новороссийску. Встретив решительное сопротивление на грозненском направлении, противник перегруппировал войска и прорвался на Нальчик, Орджоникидзе, где был остановлен. </a:t>
            </a:r>
            <a:endParaRPr lang="ru-RU" dirty="0"/>
          </a:p>
        </p:txBody>
      </p:sp>
      <p:pic>
        <p:nvPicPr>
          <p:cNvPr id="29698" name="Picture 2" descr="http://im5-tub-ru.yandex.net/i?id=409429805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340768"/>
            <a:ext cx="3491880" cy="3528392"/>
          </a:xfrm>
          <a:prstGeom prst="rect">
            <a:avLst/>
          </a:prstGeom>
          <a:noFill/>
        </p:spPr>
      </p:pic>
      <p:pic>
        <p:nvPicPr>
          <p:cNvPr id="2355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328" y="508518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ПАРТИЗАНСКОЕ    ДВИЖЕНИЕ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территории Карачаево-Черкесии действовали партизанские отряды.</a:t>
            </a:r>
          </a:p>
          <a:p>
            <a:pPr>
              <a:buNone/>
            </a:pPr>
            <a:r>
              <a:rPr lang="ru-RU" dirty="0" smtClean="0"/>
              <a:t> В августе 1942 г. их было 14, руководили партизанами первые секретари </a:t>
            </a:r>
            <a:r>
              <a:rPr lang="ru-RU" dirty="0" err="1" smtClean="0"/>
              <a:t>Карачаевска</a:t>
            </a:r>
            <a:r>
              <a:rPr lang="ru-RU" dirty="0" smtClean="0"/>
              <a:t> и Черкесска В.М. Романчук и Г.М. Воробьев. </a:t>
            </a:r>
            <a:endParaRPr lang="ru-RU" dirty="0"/>
          </a:p>
        </p:txBody>
      </p:sp>
      <p:pic>
        <p:nvPicPr>
          <p:cNvPr id="22530" name="Picture 2" descr="http://im6-tub-ru.yandex.net/i?id=547354755-1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4149080"/>
            <a:ext cx="3024336" cy="2520280"/>
          </a:xfrm>
          <a:prstGeom prst="rect">
            <a:avLst/>
          </a:prstGeom>
          <a:noFill/>
        </p:spPr>
      </p:pic>
      <p:pic>
        <p:nvPicPr>
          <p:cNvPr id="819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332656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Непокорённый    </a:t>
            </a:r>
            <a:r>
              <a:rPr lang="ru-RU" dirty="0" err="1" smtClean="0"/>
              <a:t>кавказ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Несмотря на совершенное гитлеровцами восхождение на Эльбрус и водружение на восточной вершине флага со свастикой, Кавказ так и остался </a:t>
            </a:r>
          </a:p>
          <a:p>
            <a:pPr>
              <a:buNone/>
            </a:pPr>
            <a:r>
              <a:rPr lang="ru-RU" dirty="0" smtClean="0"/>
              <a:t>непокоренным.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im6-tub-ru.yandex.net/i?id=80651237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068960"/>
            <a:ext cx="3851920" cy="3789040"/>
          </a:xfrm>
          <a:prstGeom prst="rect">
            <a:avLst/>
          </a:prstGeom>
          <a:noFill/>
        </p:spPr>
      </p:pic>
      <p:pic>
        <p:nvPicPr>
          <p:cNvPr id="22530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Бои за перевалы </a:t>
            </a:r>
            <a:r>
              <a:rPr lang="ru-RU" dirty="0" err="1" smtClean="0"/>
              <a:t>кавказа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районе аула </a:t>
            </a:r>
            <a:r>
              <a:rPr lang="ru-RU" dirty="0" err="1" smtClean="0"/>
              <a:t>Хурзук</a:t>
            </a:r>
            <a:r>
              <a:rPr lang="ru-RU" dirty="0" smtClean="0"/>
              <a:t> советские части вели оборонительные бои. Ожесточенные сражения развернулись и на Военно-Сухумской дороге. </a:t>
            </a:r>
            <a:endParaRPr lang="ru-RU" dirty="0"/>
          </a:p>
        </p:txBody>
      </p:sp>
      <p:pic>
        <p:nvPicPr>
          <p:cNvPr id="27650" name="Picture 2" descr="http://im4-tub-ru.yandex.net/i?id=408745545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0685" y="3068960"/>
            <a:ext cx="4377126" cy="3789040"/>
          </a:xfrm>
          <a:prstGeom prst="rect">
            <a:avLst/>
          </a:prstGeom>
          <a:noFill/>
        </p:spPr>
      </p:pic>
      <p:pic>
        <p:nvPicPr>
          <p:cNvPr id="27656" name="Picture 8" descr="http://im8-tub-ru.yandex.net/i?id=23756475-0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717032"/>
            <a:ext cx="3600400" cy="2652886"/>
          </a:xfrm>
          <a:prstGeom prst="rect">
            <a:avLst/>
          </a:prstGeom>
          <a:noFill/>
        </p:spPr>
      </p:pic>
      <p:pic>
        <p:nvPicPr>
          <p:cNvPr id="21506" name="Picture 2" descr="http://im7-tub-ru.yandex.net/i?id=398952205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358</TotalTime>
  <Words>894</Words>
  <Application>Microsoft Office PowerPoint</Application>
  <PresentationFormat>Экран (4:3)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 ДЕНЬ ЗАВЕРШЕНИЯ Битвы за    Кавказ.</vt:lpstr>
      <vt:lpstr>  БитвЕ за Кавказ посвящается</vt:lpstr>
      <vt:lpstr>Из         истории</vt:lpstr>
      <vt:lpstr>Из       истории</vt:lpstr>
      <vt:lpstr> отход на Южное и Юго-Восточное  направление</vt:lpstr>
      <vt:lpstr>решительное сопротивление</vt:lpstr>
      <vt:lpstr>ПАРТИЗАНСКОЕ    ДВИЖЕНИЕ</vt:lpstr>
      <vt:lpstr>Непокорённый    кавказ</vt:lpstr>
      <vt:lpstr>Бои за перевалы кавказа</vt:lpstr>
      <vt:lpstr>                              Отряд «МСИТИТЕЛЬ»</vt:lpstr>
      <vt:lpstr>Из истории</vt:lpstr>
      <vt:lpstr>Память </vt:lpstr>
      <vt:lpstr>Музей-памятник защитникам перевалов Кавказа в годы Великой отечественной войны</vt:lpstr>
      <vt:lpstr>Победа над  дивизией “Эдельвейс”.</vt:lpstr>
      <vt:lpstr>Из историии</vt:lpstr>
      <vt:lpstr>Из историии</vt:lpstr>
      <vt:lpstr>ВАРварство .       М. Джалиль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 истории</vt:lpstr>
      <vt:lpstr>Фото- архивы</vt:lpstr>
      <vt:lpstr>Фото- архивы</vt:lpstr>
      <vt:lpstr>Презентация PowerPoint</vt:lpstr>
      <vt:lpstr>Фото- архивы  Памятники</vt:lpstr>
      <vt:lpstr>Фото- архивы</vt:lpstr>
      <vt:lpstr>Из семейного  Архива Семеновых </vt:lpstr>
      <vt:lpstr>Военные      «треугольнички»  из семейного архива</vt:lpstr>
      <vt:lpstr>Вечная слава героям! 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Карачаево-Черкесия в годы   Великой Отечественной                              войны</dc:title>
  <dc:creator>Admin</dc:creator>
  <cp:lastModifiedBy>acer</cp:lastModifiedBy>
  <cp:revision>41</cp:revision>
  <dcterms:created xsi:type="dcterms:W3CDTF">2013-01-19T17:49:59Z</dcterms:created>
  <dcterms:modified xsi:type="dcterms:W3CDTF">2019-10-26T12:57:46Z</dcterms:modified>
</cp:coreProperties>
</file>